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9" r:id="rId8"/>
    <p:sldId id="271" r:id="rId9"/>
    <p:sldId id="272" r:id="rId10"/>
    <p:sldId id="273" r:id="rId11"/>
    <p:sldId id="263" r:id="rId12"/>
    <p:sldId id="264" r:id="rId13"/>
    <p:sldId id="265" r:id="rId14"/>
    <p:sldId id="267" r:id="rId15"/>
    <p:sldId id="268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Отчет финансовой деятельности </a:t>
            </a:r>
            <a:br>
              <a:rPr lang="ru-RU" b="1" dirty="0" smtClean="0"/>
            </a:br>
            <a:r>
              <a:rPr lang="ru-RU" b="1" dirty="0" smtClean="0"/>
              <a:t>за 2020 год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Утверждено плановых назначений </a:t>
            </a:r>
            <a:endParaRPr lang="ru-RU" sz="3200" dirty="0" smtClean="0"/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95 142 863,81</a:t>
            </a:r>
          </a:p>
          <a:p>
            <a:r>
              <a:rPr lang="ru-RU" sz="3200" b="1" dirty="0" smtClean="0"/>
              <a:t>Исполнение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91 836 742,80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49544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Утверждено плановых назначений (</a:t>
            </a:r>
            <a:r>
              <a:rPr lang="ru-RU" b="1" dirty="0" err="1" smtClean="0"/>
              <a:t>внебюджет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 smtClean="0"/>
              <a:t>аренда помещений 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549 652,51</a:t>
            </a:r>
          </a:p>
          <a:p>
            <a:pPr algn="ctr"/>
            <a:r>
              <a:rPr lang="ru-RU" sz="3200" b="1" dirty="0" smtClean="0"/>
              <a:t>доходы от оказания платных услуг </a:t>
            </a:r>
            <a:r>
              <a:rPr lang="ru-RU" sz="3200" b="1" dirty="0">
                <a:solidFill>
                  <a:srgbClr val="FF0000"/>
                </a:solidFill>
              </a:rPr>
              <a:t>2 410 327,49</a:t>
            </a:r>
          </a:p>
          <a:p>
            <a:r>
              <a:rPr lang="ru-RU" sz="3200" b="1" dirty="0" smtClean="0"/>
              <a:t>Прочие безвозмездные поступления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900 </a:t>
            </a:r>
            <a:r>
              <a:rPr lang="ru-RU" sz="3200" b="1" dirty="0" smtClean="0">
                <a:solidFill>
                  <a:srgbClr val="FF0000"/>
                </a:solidFill>
              </a:rPr>
              <a:t>000,00 (лагерь)</a:t>
            </a:r>
            <a:endParaRPr lang="ru-RU" sz="3200" b="1" dirty="0">
              <a:solidFill>
                <a:srgbClr val="FF0000"/>
              </a:solidFill>
            </a:endParaRPr>
          </a:p>
          <a:p>
            <a:pPr algn="ctr"/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Аренда помещений 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endParaRPr lang="ru-RU" sz="3200" b="1" dirty="0" smtClean="0"/>
          </a:p>
          <a:p>
            <a:r>
              <a:rPr lang="ru-RU" sz="3200" b="1" dirty="0" smtClean="0"/>
              <a:t>Утверждено плановых назначений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549 652,51</a:t>
            </a:r>
          </a:p>
          <a:p>
            <a:r>
              <a:rPr lang="ru-RU" sz="3200" b="1" dirty="0" smtClean="0"/>
              <a:t>Исполнение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345 894,87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712" y="416246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доходы от оказания платных услуг 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712" y="1268760"/>
            <a:ext cx="8229600" cy="5074362"/>
          </a:xfrm>
        </p:spPr>
        <p:txBody>
          <a:bodyPr>
            <a:normAutofit/>
          </a:bodyPr>
          <a:lstStyle/>
          <a:p>
            <a:r>
              <a:rPr lang="ru-RU" b="1" dirty="0" smtClean="0"/>
              <a:t>Утверждено плановых назначений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2 410 327,49</a:t>
            </a:r>
          </a:p>
          <a:p>
            <a:r>
              <a:rPr lang="ru-RU" b="1" dirty="0" smtClean="0"/>
              <a:t>Исполнение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2 410 327,49</a:t>
            </a:r>
          </a:p>
          <a:p>
            <a:r>
              <a:rPr lang="ru-RU" b="1" dirty="0" smtClean="0"/>
              <a:t>1. Платные услуги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2 364 176,50</a:t>
            </a:r>
          </a:p>
          <a:p>
            <a:r>
              <a:rPr lang="ru-RU" b="1" dirty="0" smtClean="0"/>
              <a:t>2. Школьное питание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17 091,90</a:t>
            </a:r>
          </a:p>
          <a:p>
            <a:r>
              <a:rPr lang="ru-RU" b="1" dirty="0" smtClean="0"/>
              <a:t>3. Возмещение коммунальных услуг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29 059,09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Прочие безвозмездные поступления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/>
          <a:lstStyle/>
          <a:p>
            <a:r>
              <a:rPr lang="ru-RU" b="1" dirty="0" smtClean="0"/>
              <a:t>Утверждено плановых назначений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900 000,00</a:t>
            </a:r>
          </a:p>
          <a:p>
            <a:r>
              <a:rPr lang="ru-RU" b="1" dirty="0" smtClean="0"/>
              <a:t>Исполнение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338 041,00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14380"/>
          </a:xfrm>
        </p:spPr>
        <p:txBody>
          <a:bodyPr/>
          <a:lstStyle/>
          <a:p>
            <a:pPr algn="ctr"/>
            <a:r>
              <a:rPr lang="ru-RU" b="1" dirty="0" smtClean="0"/>
              <a:t>Расходы учреждения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723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Расходы</a:t>
            </a:r>
          </a:p>
          <a:p>
            <a:r>
              <a:rPr lang="ru-RU" sz="3200" dirty="0" smtClean="0"/>
              <a:t>1. Заработная плата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52 258 706,25</a:t>
            </a:r>
          </a:p>
          <a:p>
            <a:r>
              <a:rPr lang="ru-RU" sz="3200" dirty="0" smtClean="0"/>
              <a:t>2. Начисления на выплаты по оплате труда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15 782 129,46</a:t>
            </a:r>
          </a:p>
          <a:p>
            <a:r>
              <a:rPr lang="ru-RU" sz="3200" dirty="0" smtClean="0"/>
              <a:t>3. Услуги связи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30896,76</a:t>
            </a:r>
          </a:p>
          <a:p>
            <a:r>
              <a:rPr lang="ru-RU" sz="3200" dirty="0" smtClean="0"/>
              <a:t>4.Интернет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46 005,33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txBody>
          <a:bodyPr/>
          <a:lstStyle/>
          <a:p>
            <a:endParaRPr lang="ru-RU" sz="3200" b="1" dirty="0" smtClean="0"/>
          </a:p>
          <a:p>
            <a:r>
              <a:rPr lang="ru-RU" sz="3200" b="1" dirty="0" smtClean="0"/>
              <a:t>Утверждено плановых назначений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192 624,12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/>
              <a:t>Исполнение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192 211,13</a:t>
            </a:r>
            <a:endParaRPr lang="ru-RU" sz="32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744992"/>
            <a:ext cx="74991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Работы, услуги по содержанию </a:t>
            </a:r>
            <a:r>
              <a:rPr lang="ru-RU" sz="4000" b="1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имущества (225)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47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Работы, услуги по содержанию имущества 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292 448,60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63" y="2143116"/>
            <a:ext cx="8713917" cy="4958292"/>
          </a:xfrm>
        </p:spPr>
        <p:txBody>
          <a:bodyPr>
            <a:noAutofit/>
          </a:bodyPr>
          <a:lstStyle/>
          <a:p>
            <a:r>
              <a:rPr lang="ru-RU" b="1" dirty="0" smtClean="0"/>
              <a:t>ТО КТС – 7 237,80</a:t>
            </a:r>
          </a:p>
          <a:p>
            <a:r>
              <a:rPr lang="ru-RU" b="1" dirty="0" smtClean="0"/>
              <a:t>Дератизация – 14 072,31</a:t>
            </a:r>
          </a:p>
          <a:p>
            <a:r>
              <a:rPr lang="ru-RU" b="1" dirty="0" smtClean="0"/>
              <a:t>ТО узлов учета – 4 053,24</a:t>
            </a:r>
          </a:p>
          <a:p>
            <a:r>
              <a:rPr lang="ru-RU" b="1" dirty="0" smtClean="0"/>
              <a:t>ТО системы мониторинга – 24 000,00</a:t>
            </a:r>
          </a:p>
          <a:p>
            <a:r>
              <a:rPr lang="ru-RU" b="1" dirty="0" smtClean="0"/>
              <a:t>ТО оборудования столовой – 18 546,38</a:t>
            </a:r>
          </a:p>
          <a:p>
            <a:r>
              <a:rPr lang="ru-RU" b="1" dirty="0" smtClean="0"/>
              <a:t>Электроизмерительные работы – 2862,60</a:t>
            </a:r>
          </a:p>
          <a:p>
            <a:r>
              <a:rPr lang="ru-RU" b="1" dirty="0" smtClean="0"/>
              <a:t>Поверка весов – 19 535,22</a:t>
            </a:r>
          </a:p>
          <a:p>
            <a:r>
              <a:rPr lang="ru-RU" b="1" dirty="0" smtClean="0"/>
              <a:t>Стерилизация биксов 280.00</a:t>
            </a:r>
          </a:p>
          <a:p>
            <a:r>
              <a:rPr lang="ru-RU" b="1" dirty="0" smtClean="0"/>
              <a:t>АПС- 8 892,05</a:t>
            </a:r>
          </a:p>
          <a:p>
            <a:r>
              <a:rPr lang="ru-RU" b="1" dirty="0" smtClean="0"/>
              <a:t>ТО компьютеров – 192 969,00</a:t>
            </a:r>
          </a:p>
          <a:p>
            <a:endParaRPr lang="ru-RU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68062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9318"/>
            <a:ext cx="8229600" cy="4075218"/>
          </a:xfrm>
        </p:spPr>
        <p:txBody>
          <a:bodyPr/>
          <a:lstStyle/>
          <a:p>
            <a:endParaRPr lang="ru-RU" sz="3200" b="1" dirty="0" smtClean="0"/>
          </a:p>
          <a:p>
            <a:r>
              <a:rPr lang="ru-RU" sz="3200" b="1" dirty="0" smtClean="0"/>
              <a:t>Утверждено плановых назначений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195 322,33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/>
              <a:t>Исполнение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190 496,27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744992"/>
            <a:ext cx="74991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Увеличение стоимости материальных </a:t>
            </a:r>
            <a:r>
              <a:rPr lang="ru-RU" sz="3600" b="1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запасов по бюджету </a:t>
            </a:r>
            <a:r>
              <a:rPr lang="ru-RU" sz="3600" b="1" dirty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 </a:t>
            </a:r>
            <a:r>
              <a:rPr lang="ru-RU" sz="3600" b="1" dirty="0" smtClean="0">
                <a:solidFill>
                  <a:srgbClr val="424456"/>
                </a:solidFill>
                <a:latin typeface="Trebuchet MS"/>
                <a:ea typeface="+mj-ea"/>
                <a:cs typeface="+mj-cs"/>
              </a:rPr>
              <a:t>(340)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282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Увеличение стоимости материальных запасов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199 698,27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 fontScale="47500" lnSpcReduction="20000"/>
          </a:bodyPr>
          <a:lstStyle/>
          <a:p>
            <a:r>
              <a:rPr lang="ru-RU" sz="3300" dirty="0" smtClean="0"/>
              <a:t>Нетканое полотно – 8 121,90</a:t>
            </a:r>
          </a:p>
          <a:p>
            <a:r>
              <a:rPr lang="ru-RU" sz="3300" dirty="0" smtClean="0"/>
              <a:t>Перчатки трикотажные – 500,00</a:t>
            </a:r>
          </a:p>
          <a:p>
            <a:r>
              <a:rPr lang="ru-RU" sz="3300" dirty="0" smtClean="0"/>
              <a:t>Перчатки латексные – 2 850,00</a:t>
            </a:r>
          </a:p>
          <a:p>
            <a:r>
              <a:rPr lang="ru-RU" sz="3300" dirty="0" smtClean="0"/>
              <a:t>Мусорные мешки – 2 250,00</a:t>
            </a:r>
          </a:p>
          <a:p>
            <a:r>
              <a:rPr lang="ru-RU" sz="3300" dirty="0" smtClean="0"/>
              <a:t>Моющие и чистящие средства – 38 487,34</a:t>
            </a:r>
          </a:p>
          <a:p>
            <a:r>
              <a:rPr lang="ru-RU" sz="3300" dirty="0" smtClean="0"/>
              <a:t>Запасные части для ТТО- 5 488.00</a:t>
            </a:r>
          </a:p>
          <a:p>
            <a:r>
              <a:rPr lang="ru-RU" sz="3300" dirty="0" smtClean="0"/>
              <a:t>Картриджи – 6 900,00</a:t>
            </a:r>
          </a:p>
          <a:p>
            <a:r>
              <a:rPr lang="ru-RU" sz="3300" dirty="0" smtClean="0"/>
              <a:t>Поставка носителя </a:t>
            </a:r>
            <a:r>
              <a:rPr lang="en-US" sz="3300" dirty="0" err="1"/>
              <a:t>Rutoken</a:t>
            </a:r>
            <a:r>
              <a:rPr lang="en-US" sz="3300" dirty="0"/>
              <a:t> </a:t>
            </a:r>
            <a:r>
              <a:rPr lang="ru-RU" sz="3300" dirty="0" smtClean="0"/>
              <a:t>– 2100,00</a:t>
            </a:r>
          </a:p>
          <a:p>
            <a:r>
              <a:rPr lang="ru-RU" sz="3300" dirty="0" smtClean="0"/>
              <a:t>Накопитель </a:t>
            </a:r>
            <a:r>
              <a:rPr lang="en-US" sz="3300" dirty="0" smtClean="0"/>
              <a:t>SSD</a:t>
            </a:r>
            <a:r>
              <a:rPr lang="ru-RU" sz="3300" dirty="0"/>
              <a:t> </a:t>
            </a:r>
            <a:r>
              <a:rPr lang="ru-RU" sz="3300" dirty="0" smtClean="0"/>
              <a:t>– 8762,10</a:t>
            </a:r>
          </a:p>
          <a:p>
            <a:pPr lvl="0">
              <a:buClr>
                <a:srgbClr val="A04DA3"/>
              </a:buClr>
            </a:pPr>
            <a:r>
              <a:rPr lang="ru-RU" sz="3600" dirty="0">
                <a:solidFill>
                  <a:prstClr val="black"/>
                </a:solidFill>
              </a:rPr>
              <a:t>Поставка бумаги– </a:t>
            </a:r>
            <a:r>
              <a:rPr lang="ru-RU" sz="3600" dirty="0" smtClean="0">
                <a:solidFill>
                  <a:prstClr val="black"/>
                </a:solidFill>
              </a:rPr>
              <a:t>5088,00</a:t>
            </a:r>
            <a:endParaRPr lang="ru-RU" sz="3600" dirty="0">
              <a:solidFill>
                <a:prstClr val="black"/>
              </a:solidFill>
            </a:endParaRPr>
          </a:p>
          <a:p>
            <a:r>
              <a:rPr lang="ru-RU" sz="3300" dirty="0" smtClean="0"/>
              <a:t>Лампы для проектора– 47 797.00</a:t>
            </a:r>
          </a:p>
          <a:p>
            <a:r>
              <a:rPr lang="ru-RU" sz="3300" dirty="0"/>
              <a:t>Пластик для 3</a:t>
            </a:r>
            <a:r>
              <a:rPr lang="en-US" sz="3300" dirty="0"/>
              <a:t>D </a:t>
            </a:r>
            <a:r>
              <a:rPr lang="ru-RU" sz="3300" dirty="0" smtClean="0"/>
              <a:t>принтера – 21 700,00</a:t>
            </a:r>
          </a:p>
          <a:p>
            <a:r>
              <a:rPr lang="ru-RU" sz="3300" dirty="0" smtClean="0"/>
              <a:t>Трансформаторы тока – 11 759,00</a:t>
            </a:r>
          </a:p>
          <a:p>
            <a:r>
              <a:rPr lang="ru-RU" sz="3300" dirty="0" smtClean="0"/>
              <a:t>Картриджи для принтера – 13 570.00</a:t>
            </a:r>
          </a:p>
          <a:p>
            <a:pPr lvl="0">
              <a:buClr>
                <a:srgbClr val="A04DA3"/>
              </a:buClr>
            </a:pPr>
            <a:r>
              <a:rPr lang="ru-RU" sz="3300" dirty="0">
                <a:solidFill>
                  <a:prstClr val="black"/>
                </a:solidFill>
              </a:rPr>
              <a:t>Поставка пожарных, тепловых </a:t>
            </a:r>
            <a:r>
              <a:rPr lang="ru-RU" sz="3300" dirty="0" err="1" smtClean="0">
                <a:solidFill>
                  <a:prstClr val="black"/>
                </a:solidFill>
              </a:rPr>
              <a:t>извещателей</a:t>
            </a:r>
            <a:r>
              <a:rPr lang="ru-RU" sz="3300" dirty="0" smtClean="0">
                <a:solidFill>
                  <a:prstClr val="black"/>
                </a:solidFill>
              </a:rPr>
              <a:t> – 5 249,10</a:t>
            </a:r>
            <a:endParaRPr lang="ru-RU" sz="3300" dirty="0">
              <a:solidFill>
                <a:prstClr val="black"/>
              </a:solidFill>
            </a:endParaRPr>
          </a:p>
          <a:p>
            <a:r>
              <a:rPr lang="ru-RU" sz="3300" dirty="0" smtClean="0"/>
              <a:t>Пульт контроля и управления пожарной сигнализации – 7 599,00</a:t>
            </a:r>
          </a:p>
          <a:p>
            <a:r>
              <a:rPr lang="ru-RU" sz="3300" dirty="0" smtClean="0"/>
              <a:t>Медикаменты – 6 680,23</a:t>
            </a:r>
          </a:p>
          <a:p>
            <a:r>
              <a:rPr lang="ru-RU" sz="3300" dirty="0"/>
              <a:t>Коврики </a:t>
            </a:r>
            <a:r>
              <a:rPr lang="ru-RU" sz="3300" dirty="0" smtClean="0"/>
              <a:t>диэлектрические - 4796,00</a:t>
            </a:r>
            <a:endParaRPr lang="ru-RU" sz="33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881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846" y="54868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Прочие работы, услуги</a:t>
            </a:r>
            <a:br>
              <a:rPr lang="ru-RU" b="1" dirty="0" smtClean="0"/>
            </a:br>
            <a:r>
              <a:rPr lang="ru-RU" b="1" dirty="0">
                <a:solidFill>
                  <a:srgbClr val="FF0000"/>
                </a:solidFill>
              </a:rPr>
              <a:t>6 049 295,61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лаб-инструм.исслед</a:t>
            </a:r>
            <a:r>
              <a:rPr lang="ru-RU" dirty="0" smtClean="0"/>
              <a:t> – 32 453,00</a:t>
            </a:r>
          </a:p>
          <a:p>
            <a:r>
              <a:rPr lang="ru-RU" dirty="0"/>
              <a:t>Обучен </a:t>
            </a:r>
            <a:r>
              <a:rPr lang="ru-RU" dirty="0" err="1" smtClean="0"/>
              <a:t>пож-тех.минимуму</a:t>
            </a:r>
            <a:r>
              <a:rPr lang="ru-RU" dirty="0" smtClean="0"/>
              <a:t> – 3 500,00</a:t>
            </a:r>
          </a:p>
          <a:p>
            <a:r>
              <a:rPr lang="ru-RU" dirty="0"/>
              <a:t>Консультационный </a:t>
            </a:r>
            <a:r>
              <a:rPr lang="ru-RU" dirty="0" smtClean="0"/>
              <a:t>семинар – 22 680,00</a:t>
            </a:r>
          </a:p>
          <a:p>
            <a:r>
              <a:rPr lang="ru-RU" dirty="0" smtClean="0"/>
              <a:t>Обучение </a:t>
            </a:r>
            <a:r>
              <a:rPr lang="ru-RU" dirty="0"/>
              <a:t>по охране труда– </a:t>
            </a:r>
            <a:r>
              <a:rPr lang="ru-RU" dirty="0" smtClean="0"/>
              <a:t>3 000,00</a:t>
            </a:r>
          </a:p>
          <a:p>
            <a:r>
              <a:rPr lang="ru-RU" dirty="0" smtClean="0"/>
              <a:t>Обучение поваров – 6 000,00</a:t>
            </a:r>
          </a:p>
          <a:p>
            <a:r>
              <a:rPr lang="ru-RU" dirty="0" smtClean="0"/>
              <a:t>Мероприятия школьного лагеря – 14 565,60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Организация питания учащихся –4 758 314,61</a:t>
            </a:r>
          </a:p>
          <a:p>
            <a:r>
              <a:rPr lang="ru-RU" dirty="0"/>
              <a:t>Предоставление прав на использование </a:t>
            </a:r>
            <a:r>
              <a:rPr lang="ru-RU" dirty="0" smtClean="0"/>
              <a:t>ЭЦП – 2690,00</a:t>
            </a:r>
          </a:p>
          <a:p>
            <a:r>
              <a:rPr lang="ru-RU" dirty="0" err="1"/>
              <a:t>Предаттестационная</a:t>
            </a:r>
            <a:r>
              <a:rPr lang="ru-RU" dirty="0"/>
              <a:t> </a:t>
            </a:r>
            <a:r>
              <a:rPr lang="ru-RU" dirty="0" smtClean="0"/>
              <a:t>подготовка- 13 050,00</a:t>
            </a:r>
          </a:p>
          <a:p>
            <a:r>
              <a:rPr lang="ru-RU" dirty="0" smtClean="0"/>
              <a:t>Вневедомственная охрана – 59 042,40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Загородный лагерь- 1 134 000,00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Прочие расходы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9 668 561,00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87372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Земельный налог -438 682,00</a:t>
            </a:r>
          </a:p>
          <a:p>
            <a:r>
              <a:rPr lang="ru-RU" sz="4000" dirty="0" smtClean="0"/>
              <a:t>Налог на имущество – 9 192 119,00</a:t>
            </a:r>
          </a:p>
          <a:p>
            <a:r>
              <a:rPr lang="ru-RU" sz="4000" dirty="0" smtClean="0"/>
              <a:t>Новогодние подарки – 37 760,00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1272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Увеличение стоимости </a:t>
            </a:r>
            <a:br>
              <a:rPr lang="ru-RU" b="1" dirty="0" smtClean="0"/>
            </a:br>
            <a:r>
              <a:rPr lang="ru-RU" b="1" dirty="0" smtClean="0"/>
              <a:t>основных средств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3 960 558,78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Приобретение бесконтактных термометров - 19 980,00</a:t>
            </a:r>
            <a:endParaRPr lang="ru-RU" sz="1800" dirty="0"/>
          </a:p>
          <a:p>
            <a:r>
              <a:rPr lang="ru-RU" sz="1800" dirty="0" smtClean="0"/>
              <a:t>Накопитель </a:t>
            </a:r>
            <a:r>
              <a:rPr lang="en-US" sz="1800" dirty="0"/>
              <a:t>flash </a:t>
            </a:r>
            <a:r>
              <a:rPr lang="en-US" sz="1800" dirty="0" err="1"/>
              <a:t>usb</a:t>
            </a:r>
            <a:r>
              <a:rPr lang="en-US" sz="1800" dirty="0"/>
              <a:t> </a:t>
            </a:r>
            <a:r>
              <a:rPr lang="ru-RU" sz="1800" dirty="0" smtClean="0"/>
              <a:t>– 2484,00</a:t>
            </a:r>
          </a:p>
          <a:p>
            <a:r>
              <a:rPr lang="ru-RU" sz="1800" dirty="0" smtClean="0"/>
              <a:t>Приобретение спортивного инвентаря (мячи, насос) – 25 599,90</a:t>
            </a:r>
          </a:p>
          <a:p>
            <a:r>
              <a:rPr lang="ru-RU" sz="1800" dirty="0" smtClean="0"/>
              <a:t>Приобретение лыжного оборудования – 98 285,27 </a:t>
            </a:r>
          </a:p>
          <a:p>
            <a:r>
              <a:rPr lang="ru-RU" sz="1800" dirty="0" smtClean="0"/>
              <a:t>Образовательный набор (</a:t>
            </a:r>
            <a:r>
              <a:rPr lang="ru-RU" sz="1800" dirty="0" err="1" smtClean="0"/>
              <a:t>Амперка</a:t>
            </a:r>
            <a:r>
              <a:rPr lang="ru-RU" sz="1800" dirty="0" smtClean="0"/>
              <a:t>, Малина) – 235 783,40</a:t>
            </a:r>
          </a:p>
          <a:p>
            <a:r>
              <a:rPr lang="ru-RU" sz="1800" dirty="0" smtClean="0"/>
              <a:t>Приобретение художественной литературы и учебников – 271 437,00</a:t>
            </a:r>
          </a:p>
          <a:p>
            <a:r>
              <a:rPr lang="ru-RU" sz="1800" dirty="0"/>
              <a:t>Стационарный программно-аппаратный комплекс виртуальной реальности </a:t>
            </a:r>
            <a:r>
              <a:rPr lang="ru-RU" sz="1800" dirty="0" smtClean="0"/>
              <a:t>– 370 660,06</a:t>
            </a:r>
          </a:p>
          <a:p>
            <a:r>
              <a:rPr lang="ru-RU" sz="1800" dirty="0"/>
              <a:t>Мобильный планетарий </a:t>
            </a:r>
            <a:r>
              <a:rPr lang="ru-RU" sz="1800" dirty="0" smtClean="0"/>
              <a:t>– 702 802,35</a:t>
            </a:r>
          </a:p>
          <a:p>
            <a:r>
              <a:rPr lang="ru-RU" sz="1800" dirty="0"/>
              <a:t>Мобильные комплексы для обучения моделированию в многомерной среде виртуальной и дополнительной реальности </a:t>
            </a:r>
            <a:r>
              <a:rPr lang="ru-RU" sz="1800" dirty="0" smtClean="0"/>
              <a:t>– 2 233 526,90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1245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sz="3200" b="1" dirty="0" smtClean="0"/>
              <a:t>Остаток средств на лицевом счете </a:t>
            </a:r>
          </a:p>
          <a:p>
            <a:pPr marL="109728" indent="0" algn="ctr">
              <a:buNone/>
            </a:pPr>
            <a:r>
              <a:rPr lang="ru-RU" sz="3200" b="1" dirty="0" smtClean="0"/>
              <a:t>на 01.01.2021 год.</a:t>
            </a:r>
          </a:p>
          <a:p>
            <a:pPr marL="109728" indent="0" algn="ctr">
              <a:buNone/>
            </a:pPr>
            <a:r>
              <a:rPr lang="ru-RU" sz="3200" b="1" dirty="0" smtClean="0"/>
              <a:t>ЛБВ 167 104,05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834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6211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471</TotalTime>
  <Words>523</Words>
  <Application>Microsoft Office PowerPoint</Application>
  <PresentationFormat>Экран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Georgia</vt:lpstr>
      <vt:lpstr>Times New Roman</vt:lpstr>
      <vt:lpstr>Trebuchet MS</vt:lpstr>
      <vt:lpstr>Wingdings 2</vt:lpstr>
      <vt:lpstr>Городская</vt:lpstr>
      <vt:lpstr>Отчет финансовой деятельности  за 2020 год</vt:lpstr>
      <vt:lpstr>Утверждено плановых назначений (внебюджет)</vt:lpstr>
      <vt:lpstr> Аренда помещений   </vt:lpstr>
      <vt:lpstr>  доходы от оказания платных услуг    </vt:lpstr>
      <vt:lpstr> Прочие безвозмездные поступления  </vt:lpstr>
      <vt:lpstr>Расходы учреждения</vt:lpstr>
      <vt:lpstr>  </vt:lpstr>
      <vt:lpstr>Работы, услуги по содержанию имущества  292 448,60</vt:lpstr>
      <vt:lpstr>  </vt:lpstr>
      <vt:lpstr>Увеличение стоимости материальных запасов 199 698,27</vt:lpstr>
      <vt:lpstr>Прочие работы, услуги 6 049 295,61</vt:lpstr>
      <vt:lpstr>Прочие расходы 9 668 561,00</vt:lpstr>
      <vt:lpstr>Увеличение стоимости  основных средств 3 960 558,78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финансовой деятельности  за 2017 год</dc:title>
  <dc:creator>User</dc:creator>
  <cp:lastModifiedBy>Direct</cp:lastModifiedBy>
  <cp:revision>52</cp:revision>
  <cp:lastPrinted>2021-01-29T14:37:40Z</cp:lastPrinted>
  <dcterms:created xsi:type="dcterms:W3CDTF">2018-02-16T14:06:05Z</dcterms:created>
  <dcterms:modified xsi:type="dcterms:W3CDTF">2021-01-29T14:40:29Z</dcterms:modified>
</cp:coreProperties>
</file>